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3093234"/>
            <a:ext cx="8458200" cy="7124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0" name="Shape 10"/>
          <p:cNvSpPr txBox="1"/>
          <p:nvPr>
            <p:ph type="ctrTitle"/>
          </p:nvPr>
        </p:nvSpPr>
        <p:spPr>
          <a:xfrm>
            <a:off x="685800" y="1300757"/>
            <a:ext cx="7772400" cy="1684199"/>
          </a:xfrm>
          <a:prstGeom prst="rect">
            <a:avLst/>
          </a:prstGeom>
        </p:spPr>
        <p:txBody>
          <a:bodyPr anchorCtr="0" anchor="b" bIns="91425" lIns="91425" rIns="91425" tIns="91425"/>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p:txBody>
      </p:sp>
      <p:sp>
        <p:nvSpPr>
          <p:cNvPr id="11" name="Shape 11"/>
          <p:cNvSpPr txBox="1"/>
          <p:nvPr>
            <p:ph idx="1" type="subTitle"/>
          </p:nvPr>
        </p:nvSpPr>
        <p:spPr>
          <a:xfrm>
            <a:off x="685800" y="3093357"/>
            <a:ext cx="7772400" cy="712499"/>
          </a:xfrm>
          <a:prstGeom prst="rect">
            <a:avLst/>
          </a:prstGeom>
        </p:spPr>
        <p:txBody>
          <a:bodyPr anchorCtr="0" anchor="ctr" bIns="91425" lIns="91425" rIns="91425" tIns="91425"/>
          <a:lstStyle>
            <a:lvl1pPr>
              <a:spcBef>
                <a:spcPts val="0"/>
              </a:spcBef>
              <a:buClr>
                <a:schemeClr val="lt2"/>
              </a:buClr>
              <a:buNone/>
              <a:defRPr b="1">
                <a:solidFill>
                  <a:schemeClr val="lt2"/>
                </a:solidFill>
              </a:defRPr>
            </a:lvl1pPr>
            <a:lvl2pPr>
              <a:spcBef>
                <a:spcPts val="0"/>
              </a:spcBef>
              <a:buClr>
                <a:schemeClr val="lt2"/>
              </a:buClr>
              <a:buSzPct val="100000"/>
              <a:buNone/>
              <a:defRPr b="1" sz="3000">
                <a:solidFill>
                  <a:schemeClr val="lt2"/>
                </a:solidFill>
              </a:defRPr>
            </a:lvl2pPr>
            <a:lvl3pPr>
              <a:spcBef>
                <a:spcPts val="0"/>
              </a:spcBef>
              <a:buClr>
                <a:schemeClr val="lt2"/>
              </a:buClr>
              <a:buSzPct val="100000"/>
              <a:buNone/>
              <a:defRPr b="1" sz="3000">
                <a:solidFill>
                  <a:schemeClr val="lt2"/>
                </a:solidFill>
              </a:defRPr>
            </a:lvl3pPr>
            <a:lvl4pPr>
              <a:spcBef>
                <a:spcPts val="0"/>
              </a:spcBef>
              <a:buClr>
                <a:schemeClr val="lt2"/>
              </a:buClr>
              <a:buSzPct val="100000"/>
              <a:buNone/>
              <a:defRPr b="1" sz="3000">
                <a:solidFill>
                  <a:schemeClr val="lt2"/>
                </a:solidFill>
              </a:defRPr>
            </a:lvl4pPr>
            <a:lvl5pPr>
              <a:spcBef>
                <a:spcPts val="0"/>
              </a:spcBef>
              <a:buClr>
                <a:schemeClr val="lt2"/>
              </a:buClr>
              <a:buSzPct val="100000"/>
              <a:buNone/>
              <a:defRPr b="1" sz="3000">
                <a:solidFill>
                  <a:schemeClr val="lt2"/>
                </a:solidFill>
              </a:defRPr>
            </a:lvl5pPr>
            <a:lvl6pPr>
              <a:spcBef>
                <a:spcPts val="0"/>
              </a:spcBef>
              <a:buClr>
                <a:schemeClr val="lt2"/>
              </a:buClr>
              <a:buSzPct val="100000"/>
              <a:buNone/>
              <a:defRPr b="1" sz="3000">
                <a:solidFill>
                  <a:schemeClr val="lt2"/>
                </a:solidFill>
              </a:defRPr>
            </a:lvl6pPr>
            <a:lvl7pPr>
              <a:spcBef>
                <a:spcPts val="0"/>
              </a:spcBef>
              <a:buClr>
                <a:schemeClr val="lt2"/>
              </a:buClr>
              <a:buSzPct val="100000"/>
              <a:buNone/>
              <a:defRPr b="1" sz="3000">
                <a:solidFill>
                  <a:schemeClr val="lt2"/>
                </a:solidFill>
              </a:defRPr>
            </a:lvl7pPr>
            <a:lvl8pPr>
              <a:spcBef>
                <a:spcPts val="0"/>
              </a:spcBef>
              <a:buClr>
                <a:schemeClr val="lt2"/>
              </a:buClr>
              <a:buSzPct val="100000"/>
              <a:buNone/>
              <a:defRPr b="1" sz="3000">
                <a:solidFill>
                  <a:schemeClr val="lt2"/>
                </a:solidFill>
              </a:defRPr>
            </a:lvl8pPr>
            <a:lvl9pPr>
              <a:spcBef>
                <a:spcPts val="0"/>
              </a:spcBef>
              <a:buClr>
                <a:schemeClr val="lt2"/>
              </a:buClr>
              <a:buSzPct val="100000"/>
              <a:buNone/>
              <a:defRPr b="1" sz="3000">
                <a:solidFill>
                  <a:schemeClr val="lt2"/>
                </a:solidFill>
              </a:defRPr>
            </a:lvl9pPr>
          </a:lstStyle>
          <a:p/>
        </p:txBody>
      </p:sp>
      <p:sp>
        <p:nvSpPr>
          <p:cNvPr id="12" name="Shape 12"/>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5" name="Shape 15"/>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x="457200" y="1460499"/>
            <a:ext cx="82296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8"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0" name="Shape 20"/>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457200" y="1460499"/>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x="4656667" y="1461908"/>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6" name="Shape 26"/>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30" name="Shape 30"/>
          <p:cNvSpPr txBox="1"/>
          <p:nvPr>
            <p:ph idx="1" type="body"/>
          </p:nvPr>
        </p:nvSpPr>
        <p:spPr>
          <a:xfrm>
            <a:off x="457200" y="4406309"/>
            <a:ext cx="8229600" cy="519599"/>
          </a:xfrm>
          <a:prstGeom prst="rect">
            <a:avLst/>
          </a:prstGeom>
        </p:spPr>
        <p:txBody>
          <a:bodyPr anchorCtr="0" anchor="ctr" bIns="91425" lIns="91425" rIns="91425" tIns="91425"/>
          <a:lstStyle>
            <a:lvl1pPr>
              <a:spcBef>
                <a:spcPts val="0"/>
              </a:spcBef>
              <a:buClr>
                <a:schemeClr val="lt1"/>
              </a:buClr>
              <a:buSzPct val="100000"/>
              <a:buNone/>
              <a:defRPr b="1" sz="2400">
                <a:solidFill>
                  <a:schemeClr val="lt1"/>
                </a:solidFill>
              </a:defRPr>
            </a:lvl1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
        <p:nvSpPr>
          <p:cNvPr id="33" name="Shape 3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7"/>
            <a:ext cx="8229600" cy="1141499"/>
          </a:xfrm>
          <a:prstGeom prst="rect">
            <a:avLst/>
          </a:prstGeom>
          <a:noFill/>
          <a:ln>
            <a:noFill/>
          </a:ln>
        </p:spPr>
        <p:txBody>
          <a:bodyPr anchorCtr="0" anchor="b" bIns="91425" lIns="91425" rIns="91425" tIns="91425"/>
          <a:lstStyle>
            <a:lvl1pPr>
              <a:spcBef>
                <a:spcPts val="0"/>
              </a:spcBef>
              <a:buClr>
                <a:schemeClr val="lt1"/>
              </a:buClr>
              <a:buSzPct val="100000"/>
              <a:buNone/>
              <a:defRPr b="1" sz="4800">
                <a:solidFill>
                  <a:schemeClr val="lt1"/>
                </a:solidFill>
              </a:defRPr>
            </a:lvl1pPr>
            <a:lvl2pPr>
              <a:spcBef>
                <a:spcPts val="0"/>
              </a:spcBef>
              <a:buClr>
                <a:schemeClr val="lt1"/>
              </a:buClr>
              <a:buSzPct val="100000"/>
              <a:buNone/>
              <a:defRPr b="1" sz="4800">
                <a:solidFill>
                  <a:schemeClr val="lt1"/>
                </a:solidFill>
              </a:defRPr>
            </a:lvl2pPr>
            <a:lvl3pPr>
              <a:spcBef>
                <a:spcPts val="0"/>
              </a:spcBef>
              <a:buClr>
                <a:schemeClr val="lt1"/>
              </a:buClr>
              <a:buSzPct val="100000"/>
              <a:buNone/>
              <a:defRPr b="1" sz="4800">
                <a:solidFill>
                  <a:schemeClr val="lt1"/>
                </a:solidFill>
              </a:defRPr>
            </a:lvl3pPr>
            <a:lvl4pPr>
              <a:spcBef>
                <a:spcPts val="0"/>
              </a:spcBef>
              <a:buClr>
                <a:schemeClr val="lt1"/>
              </a:buClr>
              <a:buSzPct val="100000"/>
              <a:buNone/>
              <a:defRPr b="1" sz="4800">
                <a:solidFill>
                  <a:schemeClr val="lt1"/>
                </a:solidFill>
              </a:defRPr>
            </a:lvl4pPr>
            <a:lvl5pPr>
              <a:spcBef>
                <a:spcPts val="0"/>
              </a:spcBef>
              <a:buClr>
                <a:schemeClr val="lt1"/>
              </a:buClr>
              <a:buSzPct val="100000"/>
              <a:buNone/>
              <a:defRPr b="1" sz="4800">
                <a:solidFill>
                  <a:schemeClr val="lt1"/>
                </a:solidFill>
              </a:defRPr>
            </a:lvl5pPr>
            <a:lvl6pPr>
              <a:spcBef>
                <a:spcPts val="0"/>
              </a:spcBef>
              <a:buClr>
                <a:schemeClr val="lt1"/>
              </a:buClr>
              <a:buSzPct val="100000"/>
              <a:buNone/>
              <a:defRPr b="1" sz="4800">
                <a:solidFill>
                  <a:schemeClr val="lt1"/>
                </a:solidFill>
              </a:defRPr>
            </a:lvl6pPr>
            <a:lvl7pPr>
              <a:spcBef>
                <a:spcPts val="0"/>
              </a:spcBef>
              <a:buClr>
                <a:schemeClr val="lt1"/>
              </a:buClr>
              <a:buSzPct val="100000"/>
              <a:buNone/>
              <a:defRPr b="1" sz="4800">
                <a:solidFill>
                  <a:schemeClr val="lt1"/>
                </a:solidFill>
              </a:defRPr>
            </a:lvl7pPr>
            <a:lvl8pPr>
              <a:spcBef>
                <a:spcPts val="0"/>
              </a:spcBef>
              <a:buClr>
                <a:schemeClr val="lt1"/>
              </a:buClr>
              <a:buSzPct val="100000"/>
              <a:buNone/>
              <a:defRPr b="1" sz="4800">
                <a:solidFill>
                  <a:schemeClr val="lt1"/>
                </a:solidFill>
              </a:defRPr>
            </a:lvl8pPr>
            <a:lvl9pPr>
              <a:spcBef>
                <a:spcPts val="0"/>
              </a:spcBef>
              <a:buClr>
                <a:schemeClr val="lt1"/>
              </a:buClr>
              <a:buSzPct val="100000"/>
              <a:buNone/>
              <a:defRPr b="1" sz="4800">
                <a:solidFill>
                  <a:schemeClr val="lt1"/>
                </a:solidFill>
              </a:defRPr>
            </a:lvl9pPr>
          </a:lstStyle>
          <a:p/>
        </p:txBody>
      </p:sp>
      <p:sp>
        <p:nvSpPr>
          <p:cNvPr id="6" name="Shape 6"/>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8.png"/><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4.jpg"/><Relationship Id="rId6" Type="http://schemas.openxmlformats.org/officeDocument/2006/relationships/image" Target="../media/image07.png"/><Relationship Id="rId5" Type="http://schemas.openxmlformats.org/officeDocument/2006/relationships/image" Target="../media/image0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x="0" y="0"/>
          <a:ext cx="0" cy="0"/>
          <a:chOff x="0" y="0"/>
          <a:chExt cx="0" cy="0"/>
        </a:xfrm>
      </p:grpSpPr>
      <p:sp>
        <p:nvSpPr>
          <p:cNvPr id="35" name="Shape 35"/>
          <p:cNvSpPr txBox="1"/>
          <p:nvPr>
            <p:ph type="ctrTitle"/>
          </p:nvPr>
        </p:nvSpPr>
        <p:spPr>
          <a:xfrm>
            <a:off x="685800" y="-91730"/>
            <a:ext cx="7772400" cy="3076799"/>
          </a:xfrm>
          <a:prstGeom prst="rect">
            <a:avLst/>
          </a:prstGeom>
        </p:spPr>
        <p:txBody>
          <a:bodyPr anchorCtr="0" anchor="b" bIns="91425" lIns="91425" rIns="91425" tIns="91425">
            <a:noAutofit/>
          </a:bodyPr>
          <a:lstStyle/>
          <a:p>
            <a:pPr>
              <a:spcBef>
                <a:spcPts val="0"/>
              </a:spcBef>
              <a:buNone/>
            </a:pPr>
            <a:r>
              <a:rPr lang="en"/>
              <a:t>Hollywood Central Park</a:t>
            </a:r>
          </a:p>
        </p:txBody>
      </p:sp>
      <p:sp>
        <p:nvSpPr>
          <p:cNvPr id="36" name="Shape 36"/>
          <p:cNvSpPr txBox="1"/>
          <p:nvPr>
            <p:ph idx="1" type="subTitle"/>
          </p:nvPr>
        </p:nvSpPr>
        <p:spPr>
          <a:xfrm>
            <a:off x="0" y="3133525"/>
            <a:ext cx="8458200" cy="712499"/>
          </a:xfrm>
          <a:prstGeom prst="rect">
            <a:avLst/>
          </a:prstGeom>
        </p:spPr>
        <p:txBody>
          <a:bodyPr anchorCtr="0" anchor="ctr" bIns="91425" lIns="91425" rIns="91425" tIns="91425">
            <a:noAutofit/>
          </a:bodyPr>
          <a:lstStyle/>
          <a:p>
            <a:pPr>
              <a:spcBef>
                <a:spcPts val="0"/>
              </a:spcBef>
              <a:buNone/>
            </a:pPr>
            <a:r>
              <a:rPr lang="en" sz="1800"/>
              <a:t>XYZ Consultants: </a:t>
            </a:r>
            <a:r>
              <a:rPr b="0" lang="en" sz="1800"/>
              <a:t>Buyan Batbaatar, Harrison Balmonte, Raphael Calalo, Charles Kwak, Terrance Mack, Yaricsa Picon, &amp; Kristen Quinones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a:t>Electrostatic Precipitators</a:t>
            </a:r>
          </a:p>
        </p:txBody>
      </p:sp>
      <p:sp>
        <p:nvSpPr>
          <p:cNvPr id="115" name="Shape 115"/>
          <p:cNvSpPr txBox="1"/>
          <p:nvPr>
            <p:ph idx="1" type="body"/>
          </p:nvPr>
        </p:nvSpPr>
        <p:spPr>
          <a:xfrm>
            <a:off x="457200" y="1441624"/>
            <a:ext cx="8229600" cy="1198799"/>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sz="1800"/>
              <a:t>How we plan to incorporate these into the park?</a:t>
            </a:r>
          </a:p>
          <a:p>
            <a:pPr indent="-342900" lvl="0" marL="457200" rtl="0">
              <a:spcBef>
                <a:spcPts val="0"/>
              </a:spcBef>
              <a:buClr>
                <a:schemeClr val="dk2"/>
              </a:buClr>
              <a:buSzPct val="100000"/>
              <a:buFont typeface="Arial"/>
              <a:buChar char="●"/>
            </a:pPr>
            <a:r>
              <a:rPr lang="en" sz="1800"/>
              <a:t>Along the roadway structure walls and released above ground in the park</a:t>
            </a:r>
          </a:p>
          <a:p>
            <a:pPr indent="-342900" lvl="0" marL="457200" rtl="0">
              <a:spcBef>
                <a:spcPts val="0"/>
              </a:spcBef>
              <a:buClr>
                <a:schemeClr val="dk2"/>
              </a:buClr>
              <a:buSzPct val="100000"/>
              <a:buFont typeface="Arial"/>
              <a:buChar char="●"/>
            </a:pPr>
            <a:r>
              <a:rPr lang="en" sz="1800"/>
              <a:t>New Technology-Include a cooling fan at output vents to cool the air</a:t>
            </a:r>
          </a:p>
          <a:p>
            <a:pPr lvl="0" rtl="0">
              <a:spcBef>
                <a:spcPts val="0"/>
              </a:spcBef>
              <a:buNone/>
            </a:pPr>
            <a:r>
              <a:t/>
            </a:r>
            <a:endParaRPr sz="1800"/>
          </a:p>
        </p:txBody>
      </p:sp>
      <p:pic>
        <p:nvPicPr>
          <p:cNvPr id="116" name="Shape 116"/>
          <p:cNvPicPr preferRelativeResize="0"/>
          <p:nvPr/>
        </p:nvPicPr>
        <p:blipFill>
          <a:blip r:embed="rId3">
            <a:alphaModFix/>
          </a:blip>
          <a:stretch>
            <a:fillRect/>
          </a:stretch>
        </p:blipFill>
        <p:spPr>
          <a:xfrm>
            <a:off x="570399" y="2825950"/>
            <a:ext cx="3182849" cy="1799750"/>
          </a:xfrm>
          <a:prstGeom prst="rect">
            <a:avLst/>
          </a:prstGeom>
          <a:noFill/>
          <a:ln>
            <a:noFill/>
          </a:ln>
        </p:spPr>
      </p:pic>
      <p:pic>
        <p:nvPicPr>
          <p:cNvPr id="117" name="Shape 117"/>
          <p:cNvPicPr preferRelativeResize="0"/>
          <p:nvPr/>
        </p:nvPicPr>
        <p:blipFill>
          <a:blip r:embed="rId4">
            <a:alphaModFix/>
          </a:blip>
          <a:stretch>
            <a:fillRect/>
          </a:stretch>
        </p:blipFill>
        <p:spPr>
          <a:xfrm>
            <a:off x="5247200" y="2825963"/>
            <a:ext cx="3182849" cy="1799724"/>
          </a:xfrm>
          <a:prstGeom prst="rect">
            <a:avLst/>
          </a:prstGeom>
          <a:noFill/>
          <a:ln>
            <a:noFill/>
          </a:ln>
        </p:spPr>
      </p:pic>
      <p:sp>
        <p:nvSpPr>
          <p:cNvPr id="118" name="Shape 118"/>
          <p:cNvSpPr txBox="1"/>
          <p:nvPr/>
        </p:nvSpPr>
        <p:spPr>
          <a:xfrm>
            <a:off x="3793350" y="2845300"/>
            <a:ext cx="1402200" cy="8535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a:spcBef>
                <a:spcPts val="0"/>
              </a:spcBef>
              <a:buNone/>
            </a:pPr>
            <a:r>
              <a:rPr lang="en" sz="1200"/>
              <a:t>Waste gases from vehicles going into ventilation shafts</a:t>
            </a:r>
          </a:p>
        </p:txBody>
      </p:sp>
      <p:sp>
        <p:nvSpPr>
          <p:cNvPr id="119" name="Shape 119"/>
          <p:cNvSpPr txBox="1"/>
          <p:nvPr/>
        </p:nvSpPr>
        <p:spPr>
          <a:xfrm>
            <a:off x="3799125" y="3772300"/>
            <a:ext cx="1402200" cy="8535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200">
                <a:solidFill>
                  <a:schemeClr val="dk1"/>
                </a:solidFill>
              </a:rPr>
              <a:t>Placed underground behind freeway walls</a:t>
            </a:r>
          </a:p>
        </p:txBody>
      </p:sp>
      <p:sp>
        <p:nvSpPr>
          <p:cNvPr id="120" name="Shape 120"/>
          <p:cNvSpPr/>
          <p:nvPr/>
        </p:nvSpPr>
        <p:spPr>
          <a:xfrm>
            <a:off x="5042200" y="2927475"/>
            <a:ext cx="831299" cy="287100"/>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 name="Shape 121"/>
          <p:cNvSpPr/>
          <p:nvPr/>
        </p:nvSpPr>
        <p:spPr>
          <a:xfrm flipH="1">
            <a:off x="2967825" y="4018650"/>
            <a:ext cx="831299" cy="287100"/>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a:t>Cooling Microclimate</a:t>
            </a:r>
          </a:p>
        </p:txBody>
      </p:sp>
      <p:sp>
        <p:nvSpPr>
          <p:cNvPr id="127" name="Shape 127"/>
          <p:cNvSpPr txBox="1"/>
          <p:nvPr>
            <p:ph idx="1" type="body"/>
          </p:nvPr>
        </p:nvSpPr>
        <p:spPr>
          <a:xfrm>
            <a:off x="233150" y="1501700"/>
            <a:ext cx="6236700" cy="1141499"/>
          </a:xfrm>
          <a:prstGeom prst="rect">
            <a:avLst/>
          </a:prstGeom>
        </p:spPr>
        <p:txBody>
          <a:bodyPr anchorCtr="0" anchor="t" bIns="91425" lIns="91425" rIns="91425" tIns="91425">
            <a:noAutofit/>
          </a:bodyPr>
          <a:lstStyle/>
          <a:p>
            <a:pPr rtl="0">
              <a:spcBef>
                <a:spcPts val="0"/>
              </a:spcBef>
              <a:buNone/>
            </a:pPr>
            <a:r>
              <a:rPr i="1" lang="en" sz="1800"/>
              <a:t>-Analyze wind directions to place structures(buildings and landscape) to ensure the optimal wind flow.</a:t>
            </a:r>
          </a:p>
          <a:p>
            <a:pPr lvl="0" rtl="0">
              <a:spcBef>
                <a:spcPts val="0"/>
              </a:spcBef>
              <a:buNone/>
            </a:pPr>
            <a:r>
              <a:rPr i="1" lang="en" sz="1800"/>
              <a:t>-Add fan to top of ESP output vent to cool air coming from freeway into the park</a:t>
            </a:r>
          </a:p>
        </p:txBody>
      </p:sp>
      <p:pic>
        <p:nvPicPr>
          <p:cNvPr id="128" name="Shape 128"/>
          <p:cNvPicPr preferRelativeResize="0"/>
          <p:nvPr/>
        </p:nvPicPr>
        <p:blipFill>
          <a:blip r:embed="rId3">
            <a:alphaModFix/>
          </a:blip>
          <a:stretch>
            <a:fillRect/>
          </a:stretch>
        </p:blipFill>
        <p:spPr>
          <a:xfrm>
            <a:off x="233160" y="2952200"/>
            <a:ext cx="2924040" cy="2191300"/>
          </a:xfrm>
          <a:prstGeom prst="rect">
            <a:avLst/>
          </a:prstGeom>
          <a:noFill/>
          <a:ln>
            <a:noFill/>
          </a:ln>
        </p:spPr>
      </p:pic>
      <p:pic>
        <p:nvPicPr>
          <p:cNvPr id="129" name="Shape 129"/>
          <p:cNvPicPr preferRelativeResize="0"/>
          <p:nvPr/>
        </p:nvPicPr>
        <p:blipFill rotWithShape="1">
          <a:blip r:embed="rId4">
            <a:alphaModFix/>
          </a:blip>
          <a:srcRect b="37046" l="40617" r="40749" t="33929"/>
          <a:stretch/>
        </p:blipFill>
        <p:spPr>
          <a:xfrm>
            <a:off x="3437725" y="2719400"/>
            <a:ext cx="2424373" cy="2123224"/>
          </a:xfrm>
          <a:prstGeom prst="rect">
            <a:avLst/>
          </a:prstGeom>
          <a:noFill/>
          <a:ln>
            <a:noFill/>
          </a:ln>
        </p:spPr>
      </p:pic>
      <p:pic>
        <p:nvPicPr>
          <p:cNvPr id="130" name="Shape 130"/>
          <p:cNvPicPr preferRelativeResize="0"/>
          <p:nvPr/>
        </p:nvPicPr>
        <p:blipFill rotWithShape="1">
          <a:blip r:embed="rId5">
            <a:alphaModFix/>
          </a:blip>
          <a:srcRect b="40883" l="40614" r="40752" t="36705"/>
          <a:stretch/>
        </p:blipFill>
        <p:spPr>
          <a:xfrm>
            <a:off x="5990225" y="3266325"/>
            <a:ext cx="2516701" cy="1701849"/>
          </a:xfrm>
          <a:prstGeom prst="rect">
            <a:avLst/>
          </a:prstGeom>
          <a:noFill/>
          <a:ln>
            <a:noFill/>
          </a:ln>
        </p:spPr>
      </p:pic>
      <p:pic>
        <p:nvPicPr>
          <p:cNvPr id="131" name="Shape 131"/>
          <p:cNvPicPr preferRelativeResize="0"/>
          <p:nvPr/>
        </p:nvPicPr>
        <p:blipFill rotWithShape="1">
          <a:blip r:embed="rId6">
            <a:alphaModFix/>
          </a:blip>
          <a:srcRect b="21535" l="19223" r="52663" t="28797"/>
          <a:stretch/>
        </p:blipFill>
        <p:spPr>
          <a:xfrm>
            <a:off x="6646225" y="1650325"/>
            <a:ext cx="1555774" cy="15452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Park Design Benefits</a:t>
            </a:r>
          </a:p>
        </p:txBody>
      </p:sp>
      <p:sp>
        <p:nvSpPr>
          <p:cNvPr id="137" name="Shape 137"/>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419100" lvl="0" marL="457200" rtl="0">
              <a:spcBef>
                <a:spcPts val="0"/>
              </a:spcBef>
              <a:buClr>
                <a:schemeClr val="dk2"/>
              </a:buClr>
              <a:buSzPct val="100000"/>
              <a:buFont typeface="Arial"/>
              <a:buChar char="●"/>
            </a:pPr>
            <a:r>
              <a:rPr lang="en"/>
              <a:t>Beautiful green space for the community to enjoy</a:t>
            </a:r>
          </a:p>
          <a:p>
            <a:pPr indent="-419100" lvl="0" marL="457200" rtl="0">
              <a:spcBef>
                <a:spcPts val="0"/>
              </a:spcBef>
              <a:buClr>
                <a:schemeClr val="dk2"/>
              </a:buClr>
              <a:buSzPct val="100000"/>
              <a:buFont typeface="Arial"/>
              <a:buChar char="●"/>
            </a:pPr>
            <a:r>
              <a:rPr lang="en"/>
              <a:t>Urban park cooling microclimate</a:t>
            </a:r>
          </a:p>
          <a:p>
            <a:pPr indent="-342900" lvl="1" marL="914400" rtl="0">
              <a:spcBef>
                <a:spcPts val="0"/>
              </a:spcBef>
              <a:buClr>
                <a:schemeClr val="dk2"/>
              </a:buClr>
              <a:buSzPct val="100000"/>
              <a:buFont typeface="Courier New"/>
              <a:buChar char="o"/>
            </a:pPr>
            <a:r>
              <a:rPr lang="en" sz="1800"/>
              <a:t>Position of buildings and trees based on wind analysis</a:t>
            </a:r>
          </a:p>
          <a:p>
            <a:pPr indent="-342900" lvl="1" marL="914400" rtl="0">
              <a:spcBef>
                <a:spcPts val="0"/>
              </a:spcBef>
              <a:buClr>
                <a:schemeClr val="dk2"/>
              </a:buClr>
              <a:buSzPct val="100000"/>
              <a:buFont typeface="Courier New"/>
              <a:buChar char="o"/>
            </a:pPr>
            <a:r>
              <a:rPr lang="en" sz="1800"/>
              <a:t>Vents from Electrostatic Precipitators can go through fans to create cool air flow throughout the park</a:t>
            </a:r>
          </a:p>
          <a:p>
            <a:pPr indent="-342900" lvl="1" marL="914400" rtl="0">
              <a:spcBef>
                <a:spcPts val="0"/>
              </a:spcBef>
              <a:buClr>
                <a:schemeClr val="dk2"/>
              </a:buClr>
              <a:buSzPct val="100000"/>
              <a:buFont typeface="Courier New"/>
              <a:buChar char="o"/>
            </a:pPr>
            <a:r>
              <a:rPr lang="en" sz="1800"/>
              <a:t>Cleaner air</a:t>
            </a:r>
          </a:p>
          <a:p>
            <a:pPr indent="-419100" lvl="0" marL="457200">
              <a:spcBef>
                <a:spcPts val="0"/>
              </a:spcBef>
              <a:buClr>
                <a:schemeClr val="dk2"/>
              </a:buClr>
              <a:buSzPct val="100000"/>
              <a:buFont typeface="Arial"/>
              <a:buChar char="●"/>
            </a:pPr>
            <a:r>
              <a:rPr lang="en"/>
              <a:t>Plants and grass will reduce stormwater runoff</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sz="3400"/>
              <a:t>Programming Diagram</a:t>
            </a:r>
          </a:p>
        </p:txBody>
      </p:sp>
      <p:pic>
        <p:nvPicPr>
          <p:cNvPr id="42" name="Shape 42"/>
          <p:cNvPicPr preferRelativeResize="0"/>
          <p:nvPr/>
        </p:nvPicPr>
        <p:blipFill>
          <a:blip r:embed="rId3">
            <a:alphaModFix/>
          </a:blip>
          <a:stretch>
            <a:fillRect/>
          </a:stretch>
        </p:blipFill>
        <p:spPr>
          <a:xfrm>
            <a:off x="26225" y="1393350"/>
            <a:ext cx="6512625" cy="3691850"/>
          </a:xfrm>
          <a:prstGeom prst="rect">
            <a:avLst/>
          </a:prstGeom>
          <a:noFill/>
          <a:ln>
            <a:noFill/>
          </a:ln>
        </p:spPr>
      </p:pic>
      <p:sp>
        <p:nvSpPr>
          <p:cNvPr id="43" name="Shape 43"/>
          <p:cNvSpPr txBox="1"/>
          <p:nvPr/>
        </p:nvSpPr>
        <p:spPr>
          <a:xfrm>
            <a:off x="711200" y="1474225"/>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1</a:t>
            </a:r>
          </a:p>
        </p:txBody>
      </p:sp>
      <p:sp>
        <p:nvSpPr>
          <p:cNvPr id="44" name="Shape 44"/>
          <p:cNvSpPr txBox="1"/>
          <p:nvPr/>
        </p:nvSpPr>
        <p:spPr>
          <a:xfrm>
            <a:off x="3163400" y="3499812"/>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7</a:t>
            </a:r>
          </a:p>
        </p:txBody>
      </p:sp>
      <p:sp>
        <p:nvSpPr>
          <p:cNvPr id="45" name="Shape 45"/>
          <p:cNvSpPr txBox="1"/>
          <p:nvPr/>
        </p:nvSpPr>
        <p:spPr>
          <a:xfrm>
            <a:off x="1872475" y="2609987"/>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4</a:t>
            </a:r>
          </a:p>
        </p:txBody>
      </p:sp>
      <p:sp>
        <p:nvSpPr>
          <p:cNvPr id="46" name="Shape 46"/>
          <p:cNvSpPr txBox="1"/>
          <p:nvPr/>
        </p:nvSpPr>
        <p:spPr>
          <a:xfrm>
            <a:off x="1499050" y="2289400"/>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3</a:t>
            </a:r>
          </a:p>
        </p:txBody>
      </p:sp>
      <p:sp>
        <p:nvSpPr>
          <p:cNvPr id="47" name="Shape 47"/>
          <p:cNvSpPr txBox="1"/>
          <p:nvPr/>
        </p:nvSpPr>
        <p:spPr>
          <a:xfrm>
            <a:off x="2141275" y="2930587"/>
            <a:ext cx="550500" cy="1281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5</a:t>
            </a:r>
          </a:p>
        </p:txBody>
      </p:sp>
      <p:sp>
        <p:nvSpPr>
          <p:cNvPr id="48" name="Shape 48"/>
          <p:cNvSpPr txBox="1"/>
          <p:nvPr/>
        </p:nvSpPr>
        <p:spPr>
          <a:xfrm>
            <a:off x="1191100" y="1949700"/>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2</a:t>
            </a:r>
          </a:p>
        </p:txBody>
      </p:sp>
      <p:sp>
        <p:nvSpPr>
          <p:cNvPr id="49" name="Shape 49"/>
          <p:cNvSpPr txBox="1"/>
          <p:nvPr/>
        </p:nvSpPr>
        <p:spPr>
          <a:xfrm>
            <a:off x="3713900" y="3755125"/>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8</a:t>
            </a:r>
          </a:p>
        </p:txBody>
      </p:sp>
      <p:sp>
        <p:nvSpPr>
          <p:cNvPr id="50" name="Shape 50"/>
          <p:cNvSpPr txBox="1"/>
          <p:nvPr/>
        </p:nvSpPr>
        <p:spPr>
          <a:xfrm>
            <a:off x="4855700" y="4010425"/>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9</a:t>
            </a:r>
          </a:p>
        </p:txBody>
      </p:sp>
      <p:sp>
        <p:nvSpPr>
          <p:cNvPr id="51" name="Shape 51"/>
          <p:cNvSpPr txBox="1"/>
          <p:nvPr/>
        </p:nvSpPr>
        <p:spPr>
          <a:xfrm>
            <a:off x="5494650" y="4562775"/>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10</a:t>
            </a:r>
          </a:p>
        </p:txBody>
      </p:sp>
      <p:sp>
        <p:nvSpPr>
          <p:cNvPr id="52" name="Shape 52"/>
          <p:cNvSpPr txBox="1"/>
          <p:nvPr/>
        </p:nvSpPr>
        <p:spPr>
          <a:xfrm>
            <a:off x="2730750" y="3244512"/>
            <a:ext cx="550500" cy="2553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0000"/>
                </a:solidFill>
              </a:rPr>
              <a:t>6</a:t>
            </a:r>
          </a:p>
        </p:txBody>
      </p:sp>
      <p:sp>
        <p:nvSpPr>
          <p:cNvPr id="53" name="Shape 53"/>
          <p:cNvSpPr txBox="1"/>
          <p:nvPr/>
        </p:nvSpPr>
        <p:spPr>
          <a:xfrm>
            <a:off x="6493250" y="1520125"/>
            <a:ext cx="2516099" cy="3485700"/>
          </a:xfrm>
          <a:prstGeom prst="rect">
            <a:avLst/>
          </a:prstGeom>
          <a:noFill/>
          <a:ln>
            <a:noFill/>
          </a:ln>
        </p:spPr>
        <p:txBody>
          <a:bodyPr anchorCtr="0" anchor="t" bIns="91425" lIns="91425" rIns="91425" tIns="91425">
            <a:noAutofit/>
          </a:bodyPr>
          <a:lstStyle/>
          <a:p>
            <a:pPr lvl="0" rtl="0">
              <a:spcBef>
                <a:spcPts val="0"/>
              </a:spcBef>
              <a:buNone/>
            </a:pPr>
            <a:r>
              <a:rPr lang="en" sz="1800"/>
              <a:t>Buildings</a:t>
            </a:r>
            <a:r>
              <a:rPr lang="en"/>
              <a:t>:</a:t>
            </a:r>
          </a:p>
          <a:p>
            <a:pPr indent="-317500" lvl="0" marL="457200" rtl="0">
              <a:spcBef>
                <a:spcPts val="0"/>
              </a:spcBef>
              <a:buClr>
                <a:srgbClr val="000000"/>
              </a:buClr>
              <a:buSzPct val="100000"/>
              <a:buFont typeface="Arial"/>
              <a:buAutoNum type="arabicPeriod"/>
            </a:pPr>
            <a:r>
              <a:rPr lang="en"/>
              <a:t>Amphitheatre</a:t>
            </a:r>
          </a:p>
          <a:p>
            <a:pPr indent="-317500" lvl="0" marL="457200" rtl="0">
              <a:spcBef>
                <a:spcPts val="0"/>
              </a:spcBef>
              <a:buClr>
                <a:srgbClr val="000000"/>
              </a:buClr>
              <a:buSzPct val="100000"/>
              <a:buFont typeface="Arial"/>
              <a:buAutoNum type="arabicPeriod"/>
            </a:pPr>
            <a:r>
              <a:rPr lang="en"/>
              <a:t>Restaurant</a:t>
            </a:r>
          </a:p>
          <a:p>
            <a:pPr indent="-317500" lvl="0" marL="457200" rtl="0">
              <a:spcBef>
                <a:spcPts val="0"/>
              </a:spcBef>
              <a:buClr>
                <a:srgbClr val="000000"/>
              </a:buClr>
              <a:buSzPct val="100000"/>
              <a:buFont typeface="Arial"/>
              <a:buAutoNum type="arabicPeriod"/>
            </a:pPr>
            <a:r>
              <a:rPr lang="en"/>
              <a:t>Playground</a:t>
            </a:r>
          </a:p>
          <a:p>
            <a:pPr indent="-317500" lvl="0" marL="457200" rtl="0">
              <a:spcBef>
                <a:spcPts val="0"/>
              </a:spcBef>
              <a:buClr>
                <a:srgbClr val="FF0000"/>
              </a:buClr>
              <a:buSzPct val="100000"/>
              <a:buFont typeface="Arial"/>
              <a:buAutoNum type="arabicPeriod"/>
            </a:pPr>
            <a:r>
              <a:rPr b="1" lang="en">
                <a:solidFill>
                  <a:srgbClr val="FF0000"/>
                </a:solidFill>
              </a:rPr>
              <a:t>Bike shop</a:t>
            </a:r>
          </a:p>
          <a:p>
            <a:pPr indent="-317500" lvl="0" marL="457200" rtl="0">
              <a:spcBef>
                <a:spcPts val="0"/>
              </a:spcBef>
              <a:buClr>
                <a:srgbClr val="FF0000"/>
              </a:buClr>
              <a:buSzPct val="100000"/>
              <a:buFont typeface="Arial"/>
              <a:buAutoNum type="arabicPeriod"/>
            </a:pPr>
            <a:r>
              <a:rPr b="1" lang="en">
                <a:solidFill>
                  <a:srgbClr val="FF0000"/>
                </a:solidFill>
              </a:rPr>
              <a:t>Skate park</a:t>
            </a:r>
          </a:p>
          <a:p>
            <a:pPr indent="-317500" lvl="0" marL="457200" rtl="0">
              <a:spcBef>
                <a:spcPts val="0"/>
              </a:spcBef>
              <a:buClr>
                <a:srgbClr val="000000"/>
              </a:buClr>
              <a:buSzPct val="100000"/>
              <a:buFont typeface="Arial"/>
              <a:buAutoNum type="arabicPeriod"/>
            </a:pPr>
            <a:r>
              <a:rPr lang="en"/>
              <a:t>Community Center</a:t>
            </a:r>
          </a:p>
          <a:p>
            <a:pPr indent="-317500" lvl="0" marL="457200" rtl="0">
              <a:spcBef>
                <a:spcPts val="0"/>
              </a:spcBef>
              <a:buClr>
                <a:srgbClr val="FF0000"/>
              </a:buClr>
              <a:buSzPct val="100000"/>
              <a:buFont typeface="Arial"/>
              <a:buAutoNum type="arabicPeriod"/>
            </a:pPr>
            <a:r>
              <a:rPr b="1" lang="en">
                <a:solidFill>
                  <a:srgbClr val="FF0000"/>
                </a:solidFill>
              </a:rPr>
              <a:t>Art Gallery</a:t>
            </a:r>
          </a:p>
          <a:p>
            <a:pPr indent="-317500" lvl="0" marL="457200" rtl="0">
              <a:spcBef>
                <a:spcPts val="0"/>
              </a:spcBef>
              <a:buClr>
                <a:srgbClr val="000000"/>
              </a:buClr>
              <a:buSzPct val="100000"/>
              <a:buFont typeface="Arial"/>
              <a:buAutoNum type="arabicPeriod"/>
            </a:pPr>
            <a:r>
              <a:rPr lang="en"/>
              <a:t>Restaurant</a:t>
            </a:r>
          </a:p>
          <a:p>
            <a:pPr indent="-317500" lvl="0" marL="457200" rtl="0">
              <a:spcBef>
                <a:spcPts val="0"/>
              </a:spcBef>
              <a:buClr>
                <a:srgbClr val="000000"/>
              </a:buClr>
              <a:buSzPct val="100000"/>
              <a:buFont typeface="Arial"/>
              <a:buAutoNum type="arabicPeriod"/>
            </a:pPr>
            <a:r>
              <a:rPr lang="en"/>
              <a:t>Farmer’s Market</a:t>
            </a:r>
          </a:p>
          <a:p>
            <a:pPr indent="-317500" lvl="0" marL="457200" rtl="0">
              <a:spcBef>
                <a:spcPts val="0"/>
              </a:spcBef>
              <a:buClr>
                <a:srgbClr val="FF0000"/>
              </a:buClr>
              <a:buSzPct val="100000"/>
              <a:buFont typeface="Arial"/>
              <a:buAutoNum type="arabicPeriod"/>
            </a:pPr>
            <a:r>
              <a:rPr b="1" lang="en">
                <a:solidFill>
                  <a:srgbClr val="FF0000"/>
                </a:solidFill>
              </a:rPr>
              <a:t>Bike Shop</a:t>
            </a:r>
          </a:p>
          <a:p>
            <a:pPr lvl="0" rt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Site Analysis</a:t>
            </a:r>
          </a:p>
        </p:txBody>
      </p:sp>
      <p:sp>
        <p:nvSpPr>
          <p:cNvPr id="59" name="Shape 59"/>
          <p:cNvSpPr txBox="1"/>
          <p:nvPr>
            <p:ph idx="1" type="body"/>
          </p:nvPr>
        </p:nvSpPr>
        <p:spPr>
          <a:xfrm>
            <a:off x="0" y="1247600"/>
            <a:ext cx="5395200" cy="1141499"/>
          </a:xfrm>
          <a:prstGeom prst="rect">
            <a:avLst/>
          </a:prstGeom>
        </p:spPr>
        <p:txBody>
          <a:bodyPr anchorCtr="0" anchor="t" bIns="91425" lIns="91425" rIns="91425" tIns="91425">
            <a:noAutofit/>
          </a:bodyPr>
          <a:lstStyle/>
          <a:p>
            <a:pPr rtl="0">
              <a:spcBef>
                <a:spcPts val="0"/>
              </a:spcBef>
              <a:buNone/>
            </a:pPr>
            <a:r>
              <a:rPr b="1" lang="en" sz="1400"/>
              <a:t>Important because:</a:t>
            </a:r>
          </a:p>
          <a:p>
            <a:pPr rtl="0">
              <a:spcBef>
                <a:spcPts val="0"/>
              </a:spcBef>
              <a:buNone/>
            </a:pPr>
            <a:r>
              <a:rPr b="1" lang="en" sz="1400"/>
              <a:t>1) Know current conditions   2) Identify potential impacts  </a:t>
            </a:r>
          </a:p>
          <a:p>
            <a:pPr lvl="0" rtl="0">
              <a:spcBef>
                <a:spcPts val="0"/>
              </a:spcBef>
              <a:buNone/>
            </a:pPr>
            <a:r>
              <a:rPr b="1" lang="en" sz="1400"/>
              <a:t>3) Discover hazards</a:t>
            </a:r>
          </a:p>
        </p:txBody>
      </p:sp>
      <p:pic>
        <p:nvPicPr>
          <p:cNvPr id="60" name="Shape 60"/>
          <p:cNvPicPr preferRelativeResize="0"/>
          <p:nvPr/>
        </p:nvPicPr>
        <p:blipFill>
          <a:blip r:embed="rId3">
            <a:alphaModFix/>
          </a:blip>
          <a:stretch>
            <a:fillRect/>
          </a:stretch>
        </p:blipFill>
        <p:spPr>
          <a:xfrm>
            <a:off x="578223" y="2952299"/>
            <a:ext cx="2692450" cy="2191299"/>
          </a:xfrm>
          <a:prstGeom prst="rect">
            <a:avLst/>
          </a:prstGeom>
          <a:noFill/>
          <a:ln>
            <a:noFill/>
          </a:ln>
        </p:spPr>
      </p:pic>
      <p:sp>
        <p:nvSpPr>
          <p:cNvPr id="61" name="Shape 61"/>
          <p:cNvSpPr txBox="1"/>
          <p:nvPr>
            <p:ph idx="2" type="body"/>
          </p:nvPr>
        </p:nvSpPr>
        <p:spPr>
          <a:xfrm>
            <a:off x="163450" y="2156350"/>
            <a:ext cx="4281299" cy="1141499"/>
          </a:xfrm>
          <a:prstGeom prst="rect">
            <a:avLst/>
          </a:prstGeom>
        </p:spPr>
        <p:txBody>
          <a:bodyPr anchorCtr="0" anchor="t" bIns="91425" lIns="91425" rIns="91425" tIns="91425">
            <a:noAutofit/>
          </a:bodyPr>
          <a:lstStyle/>
          <a:p>
            <a:pPr lvl="0" rtl="0">
              <a:spcBef>
                <a:spcPts val="0"/>
              </a:spcBef>
              <a:buNone/>
            </a:pPr>
            <a:r>
              <a:rPr i="1" lang="en" sz="1800">
                <a:solidFill>
                  <a:srgbClr val="FF0000"/>
                </a:solidFill>
              </a:rPr>
              <a:t>Plan to build during months with the least rain-prevent water runoff issues</a:t>
            </a:r>
          </a:p>
        </p:txBody>
      </p:sp>
      <p:sp>
        <p:nvSpPr>
          <p:cNvPr id="62" name="Shape 62"/>
          <p:cNvSpPr txBox="1"/>
          <p:nvPr>
            <p:ph idx="3" type="body"/>
          </p:nvPr>
        </p:nvSpPr>
        <p:spPr>
          <a:xfrm>
            <a:off x="4416150" y="2000075"/>
            <a:ext cx="4281299" cy="3054600"/>
          </a:xfrm>
          <a:prstGeom prst="rect">
            <a:avLst/>
          </a:prstGeom>
        </p:spPr>
        <p:txBody>
          <a:bodyPr anchorCtr="0" anchor="t" bIns="91425" lIns="91425" rIns="91425" tIns="91425">
            <a:noAutofit/>
          </a:bodyPr>
          <a:lstStyle/>
          <a:p>
            <a:pPr indent="-292100" lvl="0" marL="457200" rtl="0">
              <a:spcBef>
                <a:spcPts val="0"/>
              </a:spcBef>
              <a:buClr>
                <a:schemeClr val="dk2"/>
              </a:buClr>
              <a:buSzPct val="100000"/>
              <a:buFont typeface="Arial"/>
              <a:buChar char="●"/>
            </a:pPr>
            <a:r>
              <a:rPr lang="en" sz="1000" u="sng"/>
              <a:t>Post-Development </a:t>
            </a:r>
            <a:r>
              <a:rPr lang="en" sz="1000"/>
              <a:t>(considering a 24 hour storm within 50 years)</a:t>
            </a:r>
          </a:p>
          <a:p>
            <a:pPr lvl="0" rtl="0">
              <a:spcBef>
                <a:spcPts val="0"/>
              </a:spcBef>
              <a:buNone/>
            </a:pPr>
            <a:r>
              <a:rPr lang="en" sz="1000"/>
              <a:t>Total Land: 44 acres</a:t>
            </a:r>
          </a:p>
          <a:p>
            <a:pPr indent="457200" lvl="0" rtl="0">
              <a:spcBef>
                <a:spcPts val="0"/>
              </a:spcBef>
              <a:buNone/>
            </a:pPr>
            <a:r>
              <a:rPr lang="en" sz="1000"/>
              <a:t>Bikeshop- 0.332cfs</a:t>
            </a:r>
          </a:p>
          <a:p>
            <a:pPr indent="457200" lvl="0" rtl="0">
              <a:spcBef>
                <a:spcPts val="0"/>
              </a:spcBef>
              <a:buNone/>
            </a:pPr>
            <a:r>
              <a:rPr lang="en" sz="1000"/>
              <a:t>Farmers Market- 0.402 cfs</a:t>
            </a:r>
          </a:p>
          <a:p>
            <a:pPr indent="457200" lvl="0" rtl="0">
              <a:spcBef>
                <a:spcPts val="0"/>
              </a:spcBef>
              <a:buNone/>
            </a:pPr>
            <a:r>
              <a:rPr lang="en" sz="1000"/>
              <a:t>Dog Park- 0.055 cfs</a:t>
            </a:r>
          </a:p>
          <a:p>
            <a:pPr indent="0" lvl="0" marL="457200" rtl="0">
              <a:spcBef>
                <a:spcPts val="0"/>
              </a:spcBef>
              <a:buNone/>
            </a:pPr>
            <a:r>
              <a:rPr lang="en" sz="1000"/>
              <a:t>Restaurant- 0.560 cfs</a:t>
            </a:r>
          </a:p>
          <a:p>
            <a:pPr indent="0" lvl="0" marL="457200" rtl="0">
              <a:spcBef>
                <a:spcPts val="0"/>
              </a:spcBef>
              <a:buNone/>
            </a:pPr>
            <a:r>
              <a:rPr lang="en" sz="1000"/>
              <a:t>Bed and Breakfast- 1.145 cfs</a:t>
            </a:r>
          </a:p>
          <a:p>
            <a:pPr indent="457200" lvl="0" rtl="0">
              <a:spcBef>
                <a:spcPts val="0"/>
              </a:spcBef>
              <a:buNone/>
            </a:pPr>
            <a:r>
              <a:rPr lang="en" sz="1000"/>
              <a:t>Community Center- 2.107 cfs</a:t>
            </a:r>
          </a:p>
          <a:p>
            <a:pPr indent="457200" lvl="0" rtl="0">
              <a:spcBef>
                <a:spcPts val="0"/>
              </a:spcBef>
              <a:buNone/>
            </a:pPr>
            <a:r>
              <a:rPr lang="en" sz="1000"/>
              <a:t>Skatepark- 2.011 cfs</a:t>
            </a:r>
          </a:p>
          <a:p>
            <a:pPr indent="457200" lvl="0" rtl="0">
              <a:spcBef>
                <a:spcPts val="0"/>
              </a:spcBef>
              <a:buNone/>
            </a:pPr>
            <a:r>
              <a:rPr lang="en" sz="1000"/>
              <a:t>Playground- 0.103 cfs</a:t>
            </a:r>
          </a:p>
          <a:p>
            <a:pPr indent="0" lvl="0" marL="457200" rtl="0">
              <a:spcBef>
                <a:spcPts val="0"/>
              </a:spcBef>
              <a:buNone/>
            </a:pPr>
            <a:r>
              <a:rPr lang="en" sz="1000"/>
              <a:t>Amphitheatre- 31.416 cfs</a:t>
            </a:r>
          </a:p>
          <a:p>
            <a:pPr indent="457200" lvl="0" rtl="0">
              <a:spcBef>
                <a:spcPts val="0"/>
              </a:spcBef>
              <a:buNone/>
            </a:pPr>
            <a:r>
              <a:rPr lang="en" sz="1000"/>
              <a:t>Grass- 61.714 cfs</a:t>
            </a:r>
          </a:p>
          <a:p>
            <a:pPr indent="0" lvl="0" marL="0" rtl="0">
              <a:spcBef>
                <a:spcPts val="0"/>
              </a:spcBef>
              <a:buNone/>
            </a:pPr>
            <a:r>
              <a:rPr lang="en" sz="1000"/>
              <a:t>Total Pre-Development water runoff: 100.448 cfs</a:t>
            </a:r>
          </a:p>
          <a:p>
            <a:pPr indent="0" lvl="0" marL="0" rtl="0">
              <a:spcBef>
                <a:spcPts val="0"/>
              </a:spcBef>
              <a:buNone/>
            </a:pPr>
            <a:r>
              <a:t/>
            </a:r>
            <a:endParaRPr sz="1000"/>
          </a:p>
          <a:p>
            <a:pPr lvl="0" rtl="0" algn="ctr">
              <a:spcBef>
                <a:spcPts val="0"/>
              </a:spcBef>
              <a:buNone/>
            </a:pPr>
            <a:r>
              <a:rPr lang="en" sz="1000"/>
              <a:t>	</a:t>
            </a:r>
          </a:p>
          <a:p>
            <a:pPr lvl="0" rtl="0" algn="l">
              <a:spcBef>
                <a:spcPts val="0"/>
              </a:spcBef>
              <a:buNone/>
            </a:pPr>
            <a:r>
              <a:t/>
            </a:r>
            <a:endParaRPr sz="1000"/>
          </a:p>
        </p:txBody>
      </p:sp>
      <p:sp>
        <p:nvSpPr>
          <p:cNvPr id="63" name="Shape 63"/>
          <p:cNvSpPr txBox="1"/>
          <p:nvPr/>
        </p:nvSpPr>
        <p:spPr>
          <a:xfrm>
            <a:off x="6790100" y="2339150"/>
            <a:ext cx="2766899" cy="1586999"/>
          </a:xfrm>
          <a:prstGeom prst="rect">
            <a:avLst/>
          </a:prstGeom>
          <a:noFill/>
          <a:ln>
            <a:noFill/>
          </a:ln>
        </p:spPr>
        <p:txBody>
          <a:bodyPr anchorCtr="0" anchor="t" bIns="91425" lIns="91425" rIns="91425" tIns="91425">
            <a:noAutofit/>
          </a:bodyPr>
          <a:lstStyle/>
          <a:p>
            <a:pPr lvl="0" rtl="0">
              <a:spcBef>
                <a:spcPts val="600"/>
              </a:spcBef>
              <a:buNone/>
            </a:pPr>
            <a:r>
              <a:rPr lang="en" u="sng">
                <a:solidFill>
                  <a:schemeClr val="dk2"/>
                </a:solidFill>
              </a:rPr>
              <a:t>Pre-Development</a:t>
            </a:r>
          </a:p>
          <a:p>
            <a:pPr lvl="0" rtl="0">
              <a:spcBef>
                <a:spcPts val="600"/>
              </a:spcBef>
              <a:buNone/>
            </a:pPr>
            <a:r>
              <a:rPr lang="en" sz="1300">
                <a:solidFill>
                  <a:schemeClr val="dk2"/>
                </a:solidFill>
              </a:rPr>
              <a:t>Total park area: 38 acres</a:t>
            </a:r>
          </a:p>
          <a:p>
            <a:pPr indent="0" lvl="0" marL="0" rtl="0">
              <a:spcBef>
                <a:spcPts val="600"/>
              </a:spcBef>
              <a:buNone/>
            </a:pPr>
            <a:r>
              <a:rPr lang="en" sz="1300">
                <a:solidFill>
                  <a:schemeClr val="dk2"/>
                </a:solidFill>
              </a:rPr>
              <a:t>        Q=332.264 cfs</a:t>
            </a:r>
          </a:p>
          <a:p>
            <a:pPr lvl="0" rtl="0">
              <a:spcBef>
                <a:spcPts val="600"/>
              </a:spcBef>
              <a:buNone/>
            </a:pPr>
            <a:r>
              <a:rPr lang="en" sz="1300">
                <a:solidFill>
                  <a:schemeClr val="dk2"/>
                </a:solidFill>
              </a:rPr>
              <a:t>Total Pre-Development water runoff: 332.264 cfs</a:t>
            </a:r>
          </a:p>
          <a:p>
            <a:pPr indent="0" lvl="0" marL="0" rtl="0">
              <a:spcBef>
                <a:spcPts val="600"/>
              </a:spcBef>
              <a:buClr>
                <a:schemeClr val="dk1"/>
              </a:buClr>
              <a:buFont typeface="Arial"/>
              <a:buNone/>
            </a:pPr>
            <a:r>
              <a:t/>
            </a:r>
            <a:endParaRPr sz="1300">
              <a:solidFill>
                <a:schemeClr val="dk2"/>
              </a:solidFill>
            </a:endParaRPr>
          </a:p>
          <a:p>
            <a:pPr lvl="0" rtl="0">
              <a:spcBef>
                <a:spcPts val="600"/>
              </a:spcBef>
              <a:buClr>
                <a:schemeClr val="dk1"/>
              </a:buClr>
              <a:buFont typeface="Arial"/>
              <a:buNone/>
            </a:pPr>
            <a:r>
              <a:t/>
            </a:r>
            <a:endParaRPr>
              <a:solidFill>
                <a:schemeClr val="dk2"/>
              </a:solidFill>
            </a:endParaRPr>
          </a:p>
          <a:p>
            <a:pPr lvl="0" rtl="0">
              <a:spcBef>
                <a:spcPts val="0"/>
              </a:spcBef>
              <a:buNone/>
            </a:pPr>
            <a:r>
              <a:t/>
            </a:r>
            <a:endParaRPr/>
          </a:p>
        </p:txBody>
      </p:sp>
      <p:cxnSp>
        <p:nvCxnSpPr>
          <p:cNvPr id="64" name="Shape 64"/>
          <p:cNvCxnSpPr/>
          <p:nvPr/>
        </p:nvCxnSpPr>
        <p:spPr>
          <a:xfrm flipH="1">
            <a:off x="4284900" y="2270775"/>
            <a:ext cx="20099" cy="3166200"/>
          </a:xfrm>
          <a:prstGeom prst="straightConnector1">
            <a:avLst/>
          </a:prstGeom>
          <a:noFill/>
          <a:ln cap="flat" cmpd="sng" w="19050">
            <a:solidFill>
              <a:schemeClr val="dk2"/>
            </a:solidFill>
            <a:prstDash val="solid"/>
            <a:round/>
            <a:headEnd len="lg" w="lg" type="none"/>
            <a:tailEnd len="lg" w="lg" type="none"/>
          </a:ln>
        </p:spPr>
      </p:cxnSp>
      <p:sp>
        <p:nvSpPr>
          <p:cNvPr id="65" name="Shape 65"/>
          <p:cNvSpPr txBox="1"/>
          <p:nvPr/>
        </p:nvSpPr>
        <p:spPr>
          <a:xfrm>
            <a:off x="6991800" y="3785100"/>
            <a:ext cx="2079299" cy="1269600"/>
          </a:xfrm>
          <a:prstGeom prst="rect">
            <a:avLst/>
          </a:prstGeom>
          <a:solidFill>
            <a:srgbClr val="FFFF00"/>
          </a:solidFill>
          <a:ln>
            <a:noFill/>
          </a:ln>
        </p:spPr>
        <p:txBody>
          <a:bodyPr anchorCtr="0" anchor="t" bIns="91425" lIns="91425" rIns="91425" tIns="91425">
            <a:noAutofit/>
          </a:bodyPr>
          <a:lstStyle/>
          <a:p>
            <a:pPr lvl="0" rtl="0">
              <a:spcBef>
                <a:spcPts val="0"/>
              </a:spcBef>
              <a:buNone/>
            </a:pPr>
            <a:r>
              <a:rPr b="1" lang="en" u="sng">
                <a:solidFill>
                  <a:srgbClr val="38761D"/>
                </a:solidFill>
              </a:rPr>
              <a:t>Pre and Post Development Difference</a:t>
            </a:r>
          </a:p>
          <a:p>
            <a:pPr lvl="0" rtl="0">
              <a:spcBef>
                <a:spcPts val="0"/>
              </a:spcBef>
              <a:buNone/>
            </a:pPr>
            <a:r>
              <a:t/>
            </a:r>
            <a:endParaRPr b="1">
              <a:solidFill>
                <a:srgbClr val="38761D"/>
              </a:solidFill>
            </a:endParaRPr>
          </a:p>
          <a:p>
            <a:pPr lvl="0" rtl="0" algn="ctr">
              <a:spcBef>
                <a:spcPts val="0"/>
              </a:spcBef>
              <a:buNone/>
            </a:pPr>
            <a:r>
              <a:rPr b="1" lang="en">
                <a:solidFill>
                  <a:srgbClr val="38761D"/>
                </a:solidFill>
              </a:rPr>
              <a:t>231.816 cfs</a:t>
            </a:r>
            <a:r>
              <a:rPr lang="en">
                <a:solidFill>
                  <a:srgbClr val="38761D"/>
                </a:solidFill>
              </a:rPr>
              <a:t> </a:t>
            </a:r>
          </a:p>
          <a:p>
            <a:pPr lvl="0" rtl="0">
              <a:spcBef>
                <a:spcPts val="0"/>
              </a:spcBef>
              <a:buNone/>
            </a:pPr>
            <a:r>
              <a:t/>
            </a:r>
            <a:endParaRPr>
              <a:solidFill>
                <a:srgbClr val="38761D"/>
              </a:solidFill>
            </a:endParaRPr>
          </a:p>
        </p:txBody>
      </p:sp>
      <p:sp>
        <p:nvSpPr>
          <p:cNvPr id="66" name="Shape 66"/>
          <p:cNvSpPr txBox="1"/>
          <p:nvPr>
            <p:ph idx="4" type="body"/>
          </p:nvPr>
        </p:nvSpPr>
        <p:spPr>
          <a:xfrm>
            <a:off x="5972825" y="1526212"/>
            <a:ext cx="1784399" cy="634200"/>
          </a:xfrm>
          <a:prstGeom prst="rect">
            <a:avLst/>
          </a:prstGeom>
        </p:spPr>
        <p:txBody>
          <a:bodyPr anchorCtr="0" anchor="t" bIns="91425" lIns="91425" rIns="91425" tIns="91425">
            <a:noAutofit/>
          </a:bodyPr>
          <a:lstStyle/>
          <a:p>
            <a:pPr lvl="0" rtl="0">
              <a:spcBef>
                <a:spcPts val="0"/>
              </a:spcBef>
              <a:buNone/>
            </a:pPr>
            <a:r>
              <a:rPr b="1" i="1" lang="en" sz="1800">
                <a:solidFill>
                  <a:srgbClr val="FF0000"/>
                </a:solidFill>
              </a:rPr>
              <a:t>Water runoff</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Seismic Hazards</a:t>
            </a:r>
          </a:p>
        </p:txBody>
      </p:sp>
      <p:sp>
        <p:nvSpPr>
          <p:cNvPr id="72" name="Shape 72"/>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406400" lvl="0" marL="457200" rtl="0">
              <a:spcBef>
                <a:spcPts val="0"/>
              </a:spcBef>
              <a:buClr>
                <a:schemeClr val="dk2"/>
              </a:buClr>
              <a:buSzPct val="100000"/>
              <a:buFont typeface="Arial"/>
              <a:buChar char="●"/>
            </a:pPr>
            <a:r>
              <a:rPr lang="en" sz="2800"/>
              <a:t>Hollywood Fault Line: 1/2 mile away</a:t>
            </a:r>
          </a:p>
          <a:p>
            <a:pPr indent="-406400" lvl="0" marL="457200" rtl="0">
              <a:spcBef>
                <a:spcPts val="0"/>
              </a:spcBef>
              <a:buClr>
                <a:schemeClr val="dk2"/>
              </a:buClr>
              <a:buSzPct val="100000"/>
              <a:buFont typeface="Arial"/>
              <a:buChar char="●"/>
            </a:pPr>
            <a:r>
              <a:rPr lang="en" sz="2800"/>
              <a:t>Elysian Park Fault Line: 1 mile away</a:t>
            </a:r>
          </a:p>
          <a:p>
            <a:pPr rtl="0">
              <a:spcBef>
                <a:spcPts val="0"/>
              </a:spcBef>
              <a:buNone/>
            </a:pPr>
            <a:r>
              <a:t/>
            </a:r>
            <a:endParaRPr sz="2800"/>
          </a:p>
          <a:p>
            <a:pPr rtl="0">
              <a:spcBef>
                <a:spcPts val="0"/>
              </a:spcBef>
              <a:buNone/>
            </a:pPr>
            <a:r>
              <a:rPr lang="en" sz="2800"/>
              <a:t>Ensure that the structural design follows California standards and can withstand the required earthquake of 7.0 or greater magnitude.</a:t>
            </a:r>
          </a:p>
          <a:p>
            <a:pPr lvl="0">
              <a:spcBef>
                <a:spcPts val="0"/>
              </a:spcBef>
              <a:buNone/>
            </a:pPr>
            <a:r>
              <a:rPr lang="en" sz="2800"/>
              <a:t>							-California Building Code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Air Quality</a:t>
            </a:r>
          </a:p>
        </p:txBody>
      </p:sp>
      <p:sp>
        <p:nvSpPr>
          <p:cNvPr id="78" name="Shape 78"/>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381000" lvl="0" marL="457200" rtl="0">
              <a:spcBef>
                <a:spcPts val="0"/>
              </a:spcBef>
              <a:buClr>
                <a:schemeClr val="dk2"/>
              </a:buClr>
              <a:buSzPct val="100000"/>
              <a:buFont typeface="Arial"/>
              <a:buChar char="●"/>
            </a:pPr>
            <a:r>
              <a:rPr lang="en" sz="2400"/>
              <a:t>4th highest year round particle pollution.</a:t>
            </a:r>
          </a:p>
          <a:p>
            <a:pPr indent="-381000" lvl="0" marL="457200" rtl="0">
              <a:spcBef>
                <a:spcPts val="0"/>
              </a:spcBef>
              <a:buClr>
                <a:schemeClr val="dk2"/>
              </a:buClr>
              <a:buSzPct val="100000"/>
              <a:buFont typeface="Arial"/>
              <a:buChar char="●"/>
            </a:pPr>
            <a:r>
              <a:rPr lang="en" sz="2400"/>
              <a:t>Highest ozone (smog) pollution in the United States.Smog </a:t>
            </a:r>
          </a:p>
          <a:p>
            <a:pPr indent="-381000" lvl="0" marL="457200" rtl="0">
              <a:spcBef>
                <a:spcPts val="0"/>
              </a:spcBef>
              <a:buClr>
                <a:schemeClr val="dk2"/>
              </a:buClr>
              <a:buSzPct val="100000"/>
              <a:buFont typeface="Arial"/>
              <a:buChar char="-"/>
            </a:pPr>
            <a:r>
              <a:rPr lang="en" sz="2400"/>
              <a:t>harms respiratory system</a:t>
            </a:r>
          </a:p>
          <a:p>
            <a:pPr indent="-381000" lvl="0" marL="457200" rtl="0">
              <a:spcBef>
                <a:spcPts val="0"/>
              </a:spcBef>
              <a:buClr>
                <a:schemeClr val="dk2"/>
              </a:buClr>
              <a:buSzPct val="100000"/>
              <a:buFont typeface="Arial"/>
              <a:buChar char="-"/>
            </a:pPr>
            <a:r>
              <a:rPr lang="en" sz="2400"/>
              <a:t>decreases life expectancy</a:t>
            </a:r>
          </a:p>
          <a:p>
            <a:pPr lvl="0">
              <a:spcBef>
                <a:spcPts val="0"/>
              </a:spcBef>
              <a:buNone/>
            </a:pPr>
            <a:r>
              <a:t/>
            </a:r>
            <a:endParaRPr sz="2400"/>
          </a:p>
        </p:txBody>
      </p:sp>
      <p:pic>
        <p:nvPicPr>
          <p:cNvPr id="79" name="Shape 79"/>
          <p:cNvPicPr preferRelativeResize="0"/>
          <p:nvPr/>
        </p:nvPicPr>
        <p:blipFill>
          <a:blip r:embed="rId3">
            <a:alphaModFix/>
          </a:blip>
          <a:stretch>
            <a:fillRect/>
          </a:stretch>
        </p:blipFill>
        <p:spPr>
          <a:xfrm>
            <a:off x="4771701" y="2494175"/>
            <a:ext cx="3409128" cy="227275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sz="4400">
                <a:solidFill>
                  <a:srgbClr val="FFFFFF"/>
                </a:solidFill>
              </a:rPr>
              <a:t>Using Green Technology</a:t>
            </a:r>
          </a:p>
        </p:txBody>
      </p:sp>
      <p:sp>
        <p:nvSpPr>
          <p:cNvPr id="85" name="Shape 85"/>
          <p:cNvSpPr txBox="1"/>
          <p:nvPr/>
        </p:nvSpPr>
        <p:spPr>
          <a:xfrm>
            <a:off x="327125" y="2634725"/>
            <a:ext cx="8229600" cy="1013999"/>
          </a:xfrm>
          <a:prstGeom prst="rect">
            <a:avLst/>
          </a:prstGeom>
          <a:noFill/>
          <a:ln>
            <a:noFill/>
          </a:ln>
        </p:spPr>
        <p:txBody>
          <a:bodyPr anchorCtr="0" anchor="b" bIns="91425" lIns="91425" rIns="91425" tIns="91425">
            <a:noAutofit/>
          </a:bodyPr>
          <a:lstStyle/>
          <a:p>
            <a:pPr lvl="0" rtl="0" algn="ctr">
              <a:spcBef>
                <a:spcPts val="0"/>
              </a:spcBef>
              <a:buNone/>
            </a:pPr>
            <a:r>
              <a:t/>
            </a:r>
            <a:endParaRPr b="1" sz="4800"/>
          </a:p>
          <a:p>
            <a:pPr rtl="0" algn="ctr">
              <a:spcBef>
                <a:spcPts val="0"/>
              </a:spcBef>
              <a:buNone/>
            </a:pPr>
            <a:r>
              <a:rPr b="1" lang="en" sz="4800"/>
              <a:t>ESPs</a:t>
            </a:r>
          </a:p>
          <a:p>
            <a:pPr lvl="0" rtl="0" algn="ctr">
              <a:spcBef>
                <a:spcPts val="0"/>
              </a:spcBef>
              <a:buNone/>
            </a:pPr>
            <a:r>
              <a:rPr b="1" lang="en" sz="4800"/>
              <a:t>Electrostatic Precipitators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nvSpPr>
        <p:spPr>
          <a:xfrm>
            <a:off x="609600" y="1430925"/>
            <a:ext cx="3555599" cy="3630300"/>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n"/>
              <a:t>An air filtration system that removes toxic particles from flowing gas and turns it into clean air</a:t>
            </a:r>
          </a:p>
          <a:p>
            <a:pPr lvl="0" rtl="0">
              <a:spcBef>
                <a:spcPts val="0"/>
              </a:spcBef>
              <a:buNone/>
            </a:pPr>
            <a:r>
              <a:t/>
            </a:r>
            <a:endParaRPr/>
          </a:p>
          <a:p>
            <a:pPr indent="-317500" lvl="0" marL="457200" rtl="0">
              <a:spcBef>
                <a:spcPts val="0"/>
              </a:spcBef>
              <a:buClr>
                <a:srgbClr val="000000"/>
              </a:buClr>
              <a:buSzPct val="100000"/>
              <a:buFont typeface="Arial"/>
              <a:buChar char="●"/>
            </a:pPr>
            <a:r>
              <a:rPr lang="en"/>
              <a:t>Air enters this device and flows through a negatively charged plate. The toxic particles are negatively charged and then the air flows through another chamber that contains positive plate.  These positive plates attract the negatively charged particles and they collect on these plates. The clean air is then discharged out the other end.</a:t>
            </a:r>
          </a:p>
          <a:p>
            <a:pPr lvl="0" rtl="0">
              <a:spcBef>
                <a:spcPts val="0"/>
              </a:spcBef>
              <a:buNone/>
            </a:pPr>
            <a:r>
              <a:t/>
            </a:r>
            <a:endParaRPr/>
          </a:p>
          <a:p>
            <a:pPr lvl="0" rtl="0">
              <a:spcBef>
                <a:spcPts val="0"/>
              </a:spcBef>
              <a:buNone/>
            </a:pPr>
            <a:r>
              <a:t/>
            </a:r>
            <a:endParaRPr/>
          </a:p>
        </p:txBody>
      </p:sp>
      <p:sp>
        <p:nvSpPr>
          <p:cNvPr id="91" name="Shape 91"/>
          <p:cNvSpPr txBox="1"/>
          <p:nvPr/>
        </p:nvSpPr>
        <p:spPr>
          <a:xfrm>
            <a:off x="367950" y="253500"/>
            <a:ext cx="8229600" cy="1013999"/>
          </a:xfrm>
          <a:prstGeom prst="rect">
            <a:avLst/>
          </a:prstGeom>
          <a:noFill/>
          <a:ln>
            <a:noFill/>
          </a:ln>
        </p:spPr>
        <p:txBody>
          <a:bodyPr anchorCtr="0" anchor="b" bIns="91425" lIns="91425" rIns="91425" tIns="91425">
            <a:noAutofit/>
          </a:bodyPr>
          <a:lstStyle/>
          <a:p>
            <a:pPr rtl="0">
              <a:spcBef>
                <a:spcPts val="0"/>
              </a:spcBef>
              <a:buNone/>
            </a:pPr>
            <a:r>
              <a:rPr b="1" lang="en" sz="3600">
                <a:solidFill>
                  <a:srgbClr val="FFFFFF"/>
                </a:solidFill>
              </a:rPr>
              <a:t>Prevent Air Pollution</a:t>
            </a:r>
          </a:p>
          <a:p>
            <a:pPr lvl="0" rtl="0">
              <a:spcBef>
                <a:spcPts val="0"/>
              </a:spcBef>
              <a:buNone/>
            </a:pPr>
            <a:r>
              <a:rPr b="1" lang="en" sz="2400">
                <a:solidFill>
                  <a:srgbClr val="FFFFFF"/>
                </a:solidFill>
              </a:rPr>
              <a:t>Electrostatic Precipitators</a:t>
            </a:r>
          </a:p>
        </p:txBody>
      </p:sp>
      <p:pic>
        <p:nvPicPr>
          <p:cNvPr id="92" name="Shape 92"/>
          <p:cNvPicPr preferRelativeResize="0"/>
          <p:nvPr/>
        </p:nvPicPr>
        <p:blipFill>
          <a:blip r:embed="rId3">
            <a:alphaModFix/>
          </a:blip>
          <a:stretch>
            <a:fillRect/>
          </a:stretch>
        </p:blipFill>
        <p:spPr>
          <a:xfrm>
            <a:off x="4098650" y="1573225"/>
            <a:ext cx="4896574" cy="3215925"/>
          </a:xfrm>
          <a:prstGeom prst="rect">
            <a:avLst/>
          </a:prstGeom>
          <a:noFill/>
          <a:ln>
            <a:noFill/>
          </a:ln>
        </p:spPr>
      </p:pic>
      <p:sp>
        <p:nvSpPr>
          <p:cNvPr id="93" name="Shape 93"/>
          <p:cNvSpPr/>
          <p:nvPr/>
        </p:nvSpPr>
        <p:spPr>
          <a:xfrm>
            <a:off x="7393825" y="4230750"/>
            <a:ext cx="587100" cy="598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4" name="Shape 94"/>
          <p:cNvCxnSpPr/>
          <p:nvPr/>
        </p:nvCxnSpPr>
        <p:spPr>
          <a:xfrm>
            <a:off x="7484725" y="4529850"/>
            <a:ext cx="405300" cy="0"/>
          </a:xfrm>
          <a:prstGeom prst="straightConnector1">
            <a:avLst/>
          </a:prstGeom>
          <a:noFill/>
          <a:ln cap="flat" cmpd="sng" w="76200">
            <a:solidFill>
              <a:srgbClr val="0000FF"/>
            </a:solidFill>
            <a:prstDash val="solid"/>
            <a:round/>
            <a:headEnd len="lg" w="lg" type="none"/>
            <a:tailEnd len="lg" w="lg" type="none"/>
          </a:ln>
        </p:spPr>
      </p:cxnSp>
      <p:sp>
        <p:nvSpPr>
          <p:cNvPr id="95" name="Shape 95"/>
          <p:cNvSpPr/>
          <p:nvPr/>
        </p:nvSpPr>
        <p:spPr>
          <a:xfrm>
            <a:off x="7393825" y="1907750"/>
            <a:ext cx="587100" cy="598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6" name="Shape 96"/>
          <p:cNvCxnSpPr/>
          <p:nvPr/>
        </p:nvCxnSpPr>
        <p:spPr>
          <a:xfrm>
            <a:off x="7484725" y="2206850"/>
            <a:ext cx="405300" cy="0"/>
          </a:xfrm>
          <a:prstGeom prst="straightConnector1">
            <a:avLst/>
          </a:prstGeom>
          <a:noFill/>
          <a:ln cap="flat" cmpd="sng" w="76200">
            <a:solidFill>
              <a:srgbClr val="FF0000"/>
            </a:solidFill>
            <a:prstDash val="solid"/>
            <a:round/>
            <a:headEnd len="lg" w="lg" type="none"/>
            <a:tailEnd len="lg" w="lg" type="none"/>
          </a:ln>
        </p:spPr>
      </p:cxnSp>
      <p:cxnSp>
        <p:nvCxnSpPr>
          <p:cNvPr id="97" name="Shape 97"/>
          <p:cNvCxnSpPr/>
          <p:nvPr/>
        </p:nvCxnSpPr>
        <p:spPr>
          <a:xfrm>
            <a:off x="7683925" y="2006600"/>
            <a:ext cx="6900" cy="400499"/>
          </a:xfrm>
          <a:prstGeom prst="straightConnector1">
            <a:avLst/>
          </a:prstGeom>
          <a:noFill/>
          <a:ln cap="flat" cmpd="sng" w="76200">
            <a:solidFill>
              <a:srgbClr val="FF0000"/>
            </a:solidFill>
            <a:prstDash val="solid"/>
            <a:round/>
            <a:headEnd len="lg" w="lg" type="none"/>
            <a:tailEnd len="lg" w="lg"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sz="4400">
                <a:solidFill>
                  <a:srgbClr val="FFFFFF"/>
                </a:solidFill>
              </a:rPr>
              <a:t>Process</a:t>
            </a:r>
          </a:p>
        </p:txBody>
      </p:sp>
      <p:pic>
        <p:nvPicPr>
          <p:cNvPr id="103" name="Shape 103"/>
          <p:cNvPicPr preferRelativeResize="0"/>
          <p:nvPr/>
        </p:nvPicPr>
        <p:blipFill>
          <a:blip r:embed="rId3">
            <a:alphaModFix/>
          </a:blip>
          <a:stretch>
            <a:fillRect/>
          </a:stretch>
        </p:blipFill>
        <p:spPr>
          <a:xfrm>
            <a:off x="1133226" y="1792998"/>
            <a:ext cx="6739274" cy="28308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sz="4400"/>
              <a:t>Pros &amp; Cons</a:t>
            </a:r>
          </a:p>
        </p:txBody>
      </p:sp>
      <p:sp>
        <p:nvSpPr>
          <p:cNvPr id="109" name="Shape 109"/>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 sz="2400"/>
              <a:t>Pros</a:t>
            </a:r>
          </a:p>
          <a:p>
            <a:pPr indent="-342900" lvl="0" marL="457200" rtl="0">
              <a:spcBef>
                <a:spcPts val="0"/>
              </a:spcBef>
              <a:buClr>
                <a:schemeClr val="dk2"/>
              </a:buClr>
              <a:buSzPct val="100000"/>
              <a:buFont typeface="Arial"/>
              <a:buChar char="●"/>
            </a:pPr>
            <a:r>
              <a:rPr lang="en" sz="1800"/>
              <a:t>High collection efficiency</a:t>
            </a:r>
          </a:p>
          <a:p>
            <a:pPr indent="-342900" lvl="0" marL="457200" rtl="0">
              <a:spcBef>
                <a:spcPts val="0"/>
              </a:spcBef>
              <a:buClr>
                <a:schemeClr val="dk2"/>
              </a:buClr>
              <a:buSzPct val="100000"/>
              <a:buFont typeface="Arial"/>
              <a:buChar char="●"/>
            </a:pPr>
            <a:r>
              <a:rPr lang="en" sz="1800"/>
              <a:t>Normal maintenance</a:t>
            </a:r>
          </a:p>
          <a:p>
            <a:pPr indent="-342900" lvl="0" marL="457200" rtl="0">
              <a:spcBef>
                <a:spcPts val="0"/>
              </a:spcBef>
              <a:buClr>
                <a:schemeClr val="dk2"/>
              </a:buClr>
              <a:buSzPct val="100000"/>
              <a:buFont typeface="Arial"/>
              <a:buChar char="●"/>
            </a:pPr>
            <a:r>
              <a:rPr lang="en" sz="1800"/>
              <a:t>Can be operated around 300-450℃</a:t>
            </a:r>
          </a:p>
          <a:p>
            <a:pPr indent="-342900" lvl="0" marL="457200" rtl="0">
              <a:spcBef>
                <a:spcPts val="0"/>
              </a:spcBef>
              <a:buClr>
                <a:schemeClr val="dk2"/>
              </a:buClr>
              <a:buSzPct val="100000"/>
              <a:buFont typeface="Arial"/>
              <a:buChar char="●"/>
            </a:pPr>
            <a:r>
              <a:rPr lang="en" sz="1800"/>
              <a:t>Few moving parts</a:t>
            </a:r>
          </a:p>
          <a:p>
            <a:pPr lvl="0" rtl="0">
              <a:spcBef>
                <a:spcPts val="0"/>
              </a:spcBef>
              <a:buClr>
                <a:schemeClr val="dk1"/>
              </a:buClr>
              <a:buSzPct val="45833"/>
              <a:buFont typeface="Arial"/>
              <a:buNone/>
            </a:pPr>
            <a:r>
              <a:rPr lang="en" sz="2400"/>
              <a:t>Cons</a:t>
            </a:r>
          </a:p>
          <a:p>
            <a:pPr indent="-342900" lvl="0" marL="457200" rtl="0">
              <a:spcBef>
                <a:spcPts val="0"/>
              </a:spcBef>
              <a:buClr>
                <a:schemeClr val="dk2"/>
              </a:buClr>
              <a:buSzPct val="100000"/>
              <a:buFont typeface="Arial"/>
              <a:buChar char="●"/>
            </a:pPr>
            <a:r>
              <a:rPr lang="en" sz="1800"/>
              <a:t>Expensive</a:t>
            </a:r>
          </a:p>
          <a:p>
            <a:pPr indent="-342900" lvl="0" marL="457200" rtl="0">
              <a:spcBef>
                <a:spcPts val="0"/>
              </a:spcBef>
              <a:buClr>
                <a:schemeClr val="dk2"/>
              </a:buClr>
              <a:buSzPct val="100000"/>
              <a:buFont typeface="Arial"/>
              <a:buChar char="●"/>
            </a:pPr>
            <a:r>
              <a:rPr lang="en" sz="1800"/>
              <a:t>Requires high voltage</a:t>
            </a:r>
          </a:p>
          <a:p>
            <a:pPr indent="-342900" lvl="0" marL="457200" rtl="0">
              <a:spcBef>
                <a:spcPts val="0"/>
              </a:spcBef>
              <a:buClr>
                <a:schemeClr val="dk2"/>
              </a:buClr>
              <a:buSzPct val="100000"/>
              <a:buFont typeface="Arial"/>
              <a:buChar char="●"/>
            </a:pPr>
            <a:r>
              <a:rPr lang="en" sz="1800"/>
              <a:t>Needs a lot of space</a:t>
            </a:r>
          </a:p>
          <a:p>
            <a:pPr indent="-342900" lvl="0" marL="457200" rtl="0">
              <a:spcBef>
                <a:spcPts val="0"/>
              </a:spcBef>
              <a:buClr>
                <a:schemeClr val="dk2"/>
              </a:buClr>
              <a:buSzPct val="100000"/>
              <a:buFont typeface="Arial"/>
              <a:buChar char="●"/>
            </a:pPr>
            <a:r>
              <a:rPr lang="en" sz="1800"/>
              <a:t>Collection efficiency is reduced by the time</a:t>
            </a:r>
          </a:p>
          <a:p>
            <a:pPr lvl="0" rtl="0">
              <a:spcBef>
                <a:spcPts val="0"/>
              </a:spcBef>
              <a:buClr>
                <a:schemeClr val="dk1"/>
              </a:buClr>
              <a:buFont typeface="Arial"/>
              <a:buNone/>
            </a:pPr>
            <a:r>
              <a:t/>
            </a:r>
            <a:endParaRPr sz="1800"/>
          </a:p>
          <a:p>
            <a:pPr lvl="0" rtl="0">
              <a:spcBef>
                <a:spcPts val="0"/>
              </a:spcBef>
              <a:buNone/>
            </a:pPr>
            <a:r>
              <a:t/>
            </a:r>
            <a:endParaRPr sz="18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